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472" r:id="rId3"/>
    <p:sldId id="584" r:id="rId4"/>
    <p:sldId id="583" r:id="rId5"/>
    <p:sldId id="495" r:id="rId6"/>
    <p:sldId id="513" r:id="rId7"/>
    <p:sldId id="514" r:id="rId8"/>
    <p:sldId id="517" r:id="rId9"/>
    <p:sldId id="518" r:id="rId10"/>
    <p:sldId id="519" r:id="rId11"/>
    <p:sldId id="520" r:id="rId12"/>
    <p:sldId id="496" r:id="rId13"/>
    <p:sldId id="521" r:id="rId14"/>
    <p:sldId id="525" r:id="rId15"/>
    <p:sldId id="522" r:id="rId16"/>
    <p:sldId id="526" r:id="rId17"/>
    <p:sldId id="527" r:id="rId18"/>
    <p:sldId id="524" r:id="rId19"/>
    <p:sldId id="497" r:id="rId20"/>
    <p:sldId id="536" r:id="rId21"/>
    <p:sldId id="533" r:id="rId22"/>
    <p:sldId id="532" r:id="rId23"/>
    <p:sldId id="498" r:id="rId24"/>
    <p:sldId id="538" r:id="rId25"/>
    <p:sldId id="541" r:id="rId26"/>
    <p:sldId id="499" r:id="rId27"/>
    <p:sldId id="542" r:id="rId28"/>
    <p:sldId id="580" r:id="rId29"/>
    <p:sldId id="481" r:id="rId30"/>
    <p:sldId id="482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E986BCA-4666-42FB-8CCB-1E82FD172AE6}">
          <p14:sldIdLst>
            <p14:sldId id="472"/>
            <p14:sldId id="584"/>
            <p14:sldId id="583"/>
            <p14:sldId id="495"/>
            <p14:sldId id="513"/>
            <p14:sldId id="514"/>
            <p14:sldId id="517"/>
            <p14:sldId id="518"/>
            <p14:sldId id="519"/>
            <p14:sldId id="520"/>
            <p14:sldId id="496"/>
            <p14:sldId id="521"/>
            <p14:sldId id="525"/>
            <p14:sldId id="522"/>
            <p14:sldId id="526"/>
            <p14:sldId id="527"/>
            <p14:sldId id="524"/>
            <p14:sldId id="497"/>
            <p14:sldId id="536"/>
            <p14:sldId id="533"/>
            <p14:sldId id="532"/>
            <p14:sldId id="498"/>
            <p14:sldId id="538"/>
            <p14:sldId id="541"/>
            <p14:sldId id="499"/>
            <p14:sldId id="542"/>
            <p14:sldId id="5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E6"/>
    <a:srgbClr val="F8EEE6"/>
    <a:srgbClr val="F79C95"/>
    <a:srgbClr val="F6ECE5"/>
    <a:srgbClr val="FF9966"/>
    <a:srgbClr val="F8EDE5"/>
    <a:srgbClr val="FBE5D6"/>
    <a:srgbClr val="FF3300"/>
    <a:srgbClr val="477379"/>
    <a:srgbClr val="E72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3" autoAdjust="0"/>
    <p:restoredTop sz="94660"/>
  </p:normalViewPr>
  <p:slideViewPr>
    <p:cSldViewPr snapToGrid="0">
      <p:cViewPr varScale="1">
        <p:scale>
          <a:sx n="99" d="100"/>
          <a:sy n="99" d="100"/>
        </p:scale>
        <p:origin x="69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3D9CF-A12E-4B7F-B1F8-A8E6EC08EB6C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878E3-53BA-4E8A-8E7C-48A9F4B9FF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3679" r="5110" b="3372"/>
          <a:stretch>
            <a:fillRect/>
          </a:stretch>
        </p:blipFill>
        <p:spPr>
          <a:xfrm>
            <a:off x="1177200" y="785"/>
            <a:ext cx="1177200" cy="1176415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200" cy="117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3679" r="5110" b="3372"/>
          <a:stretch>
            <a:fillRect/>
          </a:stretch>
        </p:blipFill>
        <p:spPr>
          <a:xfrm>
            <a:off x="1177200" y="785"/>
            <a:ext cx="1177200" cy="1176415"/>
          </a:xfrm>
          <a:prstGeom prst="ellipse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200" cy="117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F8233-89C0-4572-8985-9E2AEA43CAC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43B2-A672-498C-BF66-1DD568F193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753926" y="645890"/>
            <a:ext cx="8894618" cy="5566220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313767" y="4942345"/>
            <a:ext cx="377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主讲：校团委实践部</a:t>
            </a:r>
          </a:p>
          <a:p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3679" r="5110" b="3372"/>
          <a:stretch>
            <a:fillRect/>
          </a:stretch>
        </p:blipFill>
        <p:spPr>
          <a:xfrm>
            <a:off x="4134072" y="820725"/>
            <a:ext cx="1961926" cy="1960618"/>
          </a:xfrm>
          <a:prstGeom prst="ellipse">
            <a:avLst/>
          </a:prstGeom>
        </p:spPr>
      </p:pic>
      <p:pic>
        <p:nvPicPr>
          <p:cNvPr id="11" name="图片 10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01235" y="765781"/>
            <a:ext cx="1923863" cy="196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2646" y="250970"/>
            <a:ext cx="3526189" cy="15335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00809" y="3744059"/>
            <a:ext cx="9042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学生活动第二课堂申请培训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99000" y="3135826"/>
            <a:ext cx="379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2021-2022</a:t>
            </a:r>
            <a:r>
              <a:rPr lang="zh-CN" altLang="en-US" sz="2800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学年度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894080" y="2205355"/>
            <a:ext cx="2880995" cy="294449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92200" y="2413635"/>
            <a:ext cx="2459355" cy="251333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15" y="3081655"/>
            <a:ext cx="204406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1524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校园建设类活动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141751" y="3710431"/>
            <a:ext cx="720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19"/>
          <p:cNvSpPr/>
          <p:nvPr/>
        </p:nvSpPr>
        <p:spPr>
          <a:xfrm>
            <a:off x="5028565" y="2445192"/>
            <a:ext cx="5990590" cy="2513330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59837" y="2389506"/>
            <a:ext cx="5723758" cy="308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校园建设活动主要包括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文明宿舍建设和文明校园建设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。是指各类宿舍文明评比、校园文明讲座、校园环境建设、校园提案在内的各类校园建设活动。</a:t>
            </a:r>
          </a:p>
          <a:p>
            <a:pPr>
              <a:lnSpc>
                <a:spcPct val="200000"/>
              </a:lnSpc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3" grpId="0" bldLvl="0" animBg="1"/>
      <p:bldP spid="3" grpId="1" bldLvl="0" animBg="1"/>
      <p:bldP spid="3" grpId="2" bldLvl="0" animBg="1"/>
      <p:bldP spid="4" grpId="0" bldLvl="0" animBg="1"/>
      <p:bldP spid="4" grpId="1" bldLvl="0" animBg="1"/>
      <p:bldP spid="4" grpId="2" bldLvl="0" animBg="1"/>
      <p:bldP spid="7" grpId="0" bldLvl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713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第二课堂活动创建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03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55" y="1173480"/>
            <a:ext cx="5471160" cy="549719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67145" y="1570355"/>
            <a:ext cx="4816475" cy="4728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7630" marR="0" lvl="0" indent="-8763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审核流程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即活动举办所在校区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marR="0" lvl="0" indent="-8763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zh-CN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活动名称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活动名称需</a:t>
            </a:r>
            <a:r>
              <a:rPr kumimoji="0" lang="zh-CN" altLang="zh-CN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标明校区</a:t>
            </a:r>
            <a:r>
              <a:rPr kumimoji="0" lang="zh-CN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，如XXX活动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(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大学城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/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龙洞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/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东风路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/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番禺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/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揭阳校区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)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kumimoji="0" lang="en-US" altLang="zh-CN" b="1" i="0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kumimoji="0" lang="zh-CN" altLang="zh-CN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组织</a:t>
            </a: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主办方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组织名称须与</a:t>
            </a:r>
            <a:r>
              <a:rPr kumimoji="0" lang="zh-CN" altLang="zh-CN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第二课堂系统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中组织名称信息完全对应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kumimoji="0" lang="en-US" altLang="zh-CN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参与形式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：选择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“限定参与”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签到形式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“在线签到”（可学生自己签到，但不能签退）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“扫码签到”（需管理员出示二维码签到）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0" lang="zh-CN" altLang="zh-CN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5763" y="1160687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90640" y="1839278"/>
            <a:ext cx="4719955" cy="384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7630" indent="-87630">
              <a:lnSpc>
                <a:spcPct val="190000"/>
              </a:lnSpc>
              <a:spcAft>
                <a:spcPts val="300"/>
              </a:spcAft>
              <a:buFontTx/>
              <a:buChar char="•"/>
            </a:pP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活动时间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：即举行活动的时间。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7630" indent="-87630">
              <a:lnSpc>
                <a:spcPct val="190000"/>
              </a:lnSpc>
              <a:spcAft>
                <a:spcPts val="300"/>
              </a:spcAft>
              <a:buFontTx/>
              <a:buChar char="•"/>
            </a:pPr>
            <a:r>
              <a:rPr lang="zh-CN" altLang="zh-CN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活动地点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在校内须填写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 </a:t>
            </a:r>
            <a:r>
              <a:rPr lang="en-US" altLang="zh-CN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XX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校区教</a:t>
            </a:r>
            <a:r>
              <a:rPr lang="en-US" altLang="zh-CN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XX 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或 </a:t>
            </a:r>
            <a:r>
              <a:rPr lang="en-US" altLang="zh-CN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XX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号大课室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，如：大学城校区教四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322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或五号大课室；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在校外须填写具体地点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7630" indent="-87630">
              <a:lnSpc>
                <a:spcPct val="190000"/>
              </a:lnSpc>
              <a:spcAft>
                <a:spcPts val="300"/>
              </a:spcAft>
              <a:buFontTx/>
              <a:buChar char="•"/>
            </a:pP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活动课时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即为学生参与活动之后可获得的第二课堂时长。填写应以实际活动活动时间为基准，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一天不超过</a:t>
            </a:r>
            <a:r>
              <a:rPr lang="en-US" altLang="zh-CN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8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小时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55" y="1173480"/>
            <a:ext cx="5471160" cy="5497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335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55" y="1173480"/>
            <a:ext cx="5471160" cy="5497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52515" y="1112520"/>
            <a:ext cx="5109210" cy="5618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zh-CN" altLang="en-US" sz="1800" b="1" dirty="0">
                <a:solidFill>
                  <a:srgbClr val="EB340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活动简介填写模板：</a:t>
            </a:r>
            <a:endParaRPr lang="en-US" altLang="zh-CN" sz="1800" b="1" dirty="0">
              <a:solidFill>
                <a:srgbClr val="EB340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活动主办方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xx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学院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xx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活动时间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活动地点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参与形式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观众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志愿者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参赛人员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50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活动报名条件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仅限大学城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龙洞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东风路校区同学报名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活动联系人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张三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联系方式</a:t>
            </a:r>
            <a:r>
              <a:rPr lang="en-US" altLang="zh-CN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7.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活动内容介绍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8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6530" indent="0">
              <a:lnSpc>
                <a:spcPct val="190000"/>
              </a:lnSpc>
              <a:spcAft>
                <a:spcPts val="300"/>
              </a:spcAft>
            </a:pPr>
            <a:r>
              <a:rPr lang="zh-CN" altLang="en-US" sz="1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模板总字数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300</a:t>
            </a:r>
            <a:r>
              <a:rPr lang="zh-CN" altLang="en-US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字以内）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3" name="图片 2" descr="C:\Users\000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5975" y="1221740"/>
            <a:ext cx="6024880" cy="539051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944360" y="1861595"/>
            <a:ext cx="4140200" cy="411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附件上传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：需上传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已盖章的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《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活动申请表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》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的</a:t>
            </a:r>
            <a:r>
              <a:rPr kumimoji="0" lang="en-US" altLang="zh-CN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PDF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文档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及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写有明确的时长方案的活动策划书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kumimoji="0" lang="en-US" altLang="zh-CN" b="1" i="0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管理方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统一选择学生组织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并填写活动主办方。</a:t>
            </a:r>
            <a:endParaRPr kumimoji="0" lang="en-US" altLang="zh-CN" b="1" i="0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kumimoji="0" lang="zh-CN" altLang="en-US" b="1" i="0" u="sng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学生管理员</a:t>
            </a:r>
            <a:r>
              <a:rPr kumimoji="0" lang="zh-CN" altLang="en-US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：此处填写管理员名字。</a:t>
            </a:r>
            <a:endParaRPr kumimoji="0" lang="en-US" altLang="zh-CN" b="1" i="0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cs typeface="华文仿宋" panose="02010600040101010101" charset="-122"/>
            </a:endParaRPr>
          </a:p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报名是否审核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此处应选择“是”，报名需要审核。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3" name="图片 2" descr="C:\Users\000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15975" y="1221740"/>
            <a:ext cx="6024880" cy="5390515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944360" y="1610043"/>
            <a:ext cx="4140200" cy="461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7630" indent="-87630">
              <a:lnSpc>
                <a:spcPct val="180000"/>
              </a:lnSpc>
              <a:spcAft>
                <a:spcPts val="300"/>
              </a:spcAft>
              <a:buFontTx/>
              <a:buChar char="•"/>
            </a:pPr>
            <a:r>
              <a:rPr lang="zh-CN" altLang="en-US" b="1" u="sng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报名时间</a:t>
            </a:r>
            <a:r>
              <a:rPr lang="zh-CN" altLang="en-US" b="1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：此处填写时间为允许学生报名的时间。活动管理员应及时在“第二课堂”系统中对报名人员进行审核。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若报名截止时间在活动审批结束之前需重新申请活动</a:t>
            </a:r>
            <a:r>
              <a:rPr lang="zh-CN" altLang="en-US" b="1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。（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活动报名截至时间应在活动结束时间之前</a:t>
            </a:r>
            <a:r>
              <a:rPr lang="zh-CN" altLang="en-US" b="1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7630" marR="0" lvl="0" indent="-8763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活动限制人数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zh-CN" altLang="en-US" b="1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  <a:sym typeface="+mn-ea"/>
              </a:rPr>
              <a:t>即为报名人数上限，填写人数可适当高于实际活动人数，以防止误报。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3485" y="1294765"/>
            <a:ext cx="946912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周期性活动申请细则：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举行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周期性活动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，可以在网上办事大厅一次性申请全学期活动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活动时间填写整个活动持续的时间，并须在活动策划书中体现具体的周期性活动的周期。完成网上办事大厅申请，打印《活动申请表》交至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校团委校园文化部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盖章审核后。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学生组织（社团）负责人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即可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在第二课堂系统中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创建活动，不同的周期的活动需在活动名称后进行标明（如：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新生杯辩论赛（初赛）、第二十三届辩论赛（初赛第七场）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），申请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不同周期性活动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时附件仅需上传相同的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已盖章的</a:t>
            </a:r>
            <a:r>
              <a:rPr kumimoji="0" lang="en-US" altLang="zh-CN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《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活动申请表</a:t>
            </a:r>
            <a:r>
              <a:rPr kumimoji="0" lang="en-US" altLang="zh-CN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》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的</a:t>
            </a:r>
            <a:r>
              <a:rPr kumimoji="0" lang="en-US" altLang="zh-CN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PDF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文档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及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写有明确的时长方案的活动策划书</a:t>
            </a:r>
            <a:r>
              <a:rPr kumimoji="0" lang="zh-CN" altLang="en-US" sz="2000" b="1" i="0" strike="noStrike" cap="none" normalizeH="0" baseline="0" dirty="0">
                <a:ln>
                  <a:noFill/>
                </a:ln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仿宋" panose="02010600040101010101" charset="-122"/>
              </a:rPr>
              <a:t>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713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活动时长补录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04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3485" y="1294765"/>
            <a:ext cx="9469120" cy="505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1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时长补录方法：</a:t>
            </a:r>
          </a:p>
          <a:p>
            <a:pPr>
              <a:lnSpc>
                <a:spcPct val="17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院级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/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校级社团组织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如有特殊情况需进行活动时长补录，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具体步骤如下：</a:t>
            </a:r>
            <a:endParaRPr lang="zh-CN" altLang="zh-CN" sz="20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补录报备：活动主办方在活动开始三个工作日前将明确时长类型及个数《活动策划书》，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发送至校团委邮箱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：xtwsj2021@163.com（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邮件主题命名格式：【补录申请】+社团/组织名称+XX 年 XX 月 XX 日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</a:t>
            </a:r>
            <a:endParaRPr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校团委实践部工作人员回复“已报备，可补录”后，主办方于活动结束后按要求填写《补录申请表》，盖章后拍照扫描成 PDF 文件，与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已盖章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《活动申请表》PDF 文件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《补录申请表》Word 文档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一齐交由</a:t>
            </a:r>
            <a:r>
              <a:rPr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同级团委实践部</a:t>
            </a: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进行补录。</a:t>
            </a:r>
            <a:endParaRPr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70000"/>
              </a:lnSpc>
            </a:pPr>
            <a:r>
              <a:rPr sz="20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（校级组织社团交由校团委补录，院级组织社团交由院团委补录。）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713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值班时间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01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0056" y="1071529"/>
            <a:ext cx="10139967" cy="544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1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时长补录要求：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活动时长补录统一以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网上办事大厅打印并已盖章的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活动申请表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为证明，因活动未在网上办事大厅申请或在网上办事大厅流程未走完等原因，没有已盖章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活动申请表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的，不进行补录。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活动人数、活动时长等信息均依据已盖章的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活动申请表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超出网上审批的人数与时长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，不进行补录。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因个人原因，未报名活动，或未进行签到签退的同学，不进行补录。由于系统出错问题导致签到签退失败等特殊情况，可以联系校团委实践部核实并补录。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比赛类型活动如果涉及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不同奖项对应不同的时长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，则建议进行补录。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本学年院级各项竞赛活动主办方需按“时长补录方法”要求填写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《2021-2022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学年第二课堂活动时长补录申请表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并交由院团委实践部补录，校级竞赛仍需进行奖项申报。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3485" y="1294765"/>
            <a:ext cx="9469120" cy="463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1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志愿活动申请及补录细则：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 algn="l">
              <a:lnSpc>
                <a:spcPct val="175000"/>
              </a:lnSpc>
              <a:buFont typeface="+mj-lt"/>
              <a:buAutoNum type="arabicPeriod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本校组织的志愿活动需在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网上办事大厅、i志愿同时申请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。网上办事大厅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不勾选第二课堂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，在i志愿上线并在i志愿上完成签到签退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；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活动完成后由活动负责人统计好名单，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联系校团委实践部后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，按要求填写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《2021-2022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学年第二课堂活动时长补录申请表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，盖章后拍照扫描成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PDF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文件，与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《补录申请表》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Word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文档、</a:t>
            </a:r>
            <a:r>
              <a:rPr lang="zh-CN" altLang="en-US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插入i志愿考勤截图的</a:t>
            </a:r>
            <a:r>
              <a:rPr lang="en-US" altLang="zh-CN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Word</a:t>
            </a:r>
            <a:r>
              <a:rPr lang="zh-CN" altLang="en-US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文档一齐</a:t>
            </a:r>
            <a:r>
              <a:rPr lang="zh-CN" altLang="zh-CN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发送至</a:t>
            </a:r>
            <a:r>
              <a:rPr lang="zh-CN" altLang="en-US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同级团委</a:t>
            </a:r>
            <a:r>
              <a:rPr lang="zh-CN" altLang="zh-CN" sz="20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邮箱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进行补录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457200" indent="-457200" algn="l">
              <a:lnSpc>
                <a:spcPct val="175000"/>
              </a:lnSpc>
              <a:buFont typeface="+mj-lt"/>
              <a:buAutoNum type="arabicPeriod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参与</a:t>
            </a:r>
            <a:r>
              <a:rPr lang="zh-CN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校外组织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发布的</a:t>
            </a:r>
            <a:r>
              <a:rPr lang="en-US" altLang="zh-CN" sz="2000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i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志愿活动，统一于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每学期初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填写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社会实践认证表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进行时长补录。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2314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奖项申报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05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6" name="ECB019B1-382A-4266-B25C-5B523AA43C14-1" descr="qt_te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" y="788670"/>
            <a:ext cx="4145915" cy="615505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821430" y="2041208"/>
            <a:ext cx="7361555" cy="432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70000"/>
              </a:lnSpc>
              <a:buFont typeface="+mj-ea"/>
              <a:buAutoNum type="circleNumDbPlain"/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校级组织负责人填写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《第二课堂奖项申请表》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并整理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《校级竞赛一览表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》，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盖章后拍照扫描成PDF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文件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其中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第二课堂奖项申请表》以Word文档、PDF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文件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两种格式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《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校级竞赛一览表》PDF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文件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发送至校团委邮箱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xtwsj2021@163.com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文件格式命名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【</a:t>
            </a:r>
            <a:r>
              <a:rPr lang="en-US" altLang="zh-CN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xx月xx日】xx组织校级竞赛一览表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70000"/>
              </a:lnSpc>
              <a:buFont typeface="+mj-ea"/>
              <a:buAutoNum type="circleNumDbPlain"/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校团委审核通过后，校团委实践部将于第二课堂系统中设立奖项申请通道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en-US" altLang="zh-CN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70000"/>
              </a:lnSpc>
              <a:buFont typeface="+mj-ea"/>
              <a:buAutoNum type="circleNumDbPlain"/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获奖学生可在第二课堂系统中通过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“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自主</a:t>
            </a: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申报”功能上传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获奖证明材料进行申报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kumimoji="0" lang="zh-CN" altLang="zh-CN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3821430" y="1555115"/>
            <a:ext cx="5266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校级奖项申报申请注意事项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6" name="ECB019B1-382A-4266-B25C-5B523AA43C14-1" descr="qt_te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" y="788670"/>
            <a:ext cx="4145915" cy="615505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821430" y="2827973"/>
            <a:ext cx="6623685" cy="19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20193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</a:t>
            </a:r>
            <a:r>
              <a:rPr lang="zh-CN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注: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未发送已盖章的PDF格式申请表及一览表备案的活动，</a:t>
            </a:r>
            <a:r>
              <a:rPr lang="zh-CN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一律不承认申报奖项。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若举办新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竞赛活动，校级组织需</a:t>
            </a:r>
            <a:r>
              <a:rPr lang="zh-CN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每月更新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《第二课堂奖项申请表》及《校级竞赛一览表》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，并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发给校团委实践部备案。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3821430" y="1555115"/>
            <a:ext cx="5266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校级奖项申报申请注意事项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713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组织管理</a:t>
            </a:r>
            <a:endParaRPr lang="zh-CN" altLang="en-US" sz="3600" b="1" dirty="0">
              <a:solidFill>
                <a:srgbClr val="C0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06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" y="1156970"/>
            <a:ext cx="2722880" cy="5580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150620"/>
            <a:ext cx="2724785" cy="5541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105" y="1149985"/>
            <a:ext cx="2718435" cy="5525770"/>
          </a:xfrm>
          <a:prstGeom prst="rect">
            <a:avLst/>
          </a:prstGeom>
        </p:spPr>
      </p:pic>
      <p:sp>
        <p:nvSpPr>
          <p:cNvPr id="7" name="对话气泡: 椭圆形 16"/>
          <p:cNvSpPr/>
          <p:nvPr/>
        </p:nvSpPr>
        <p:spPr>
          <a:xfrm>
            <a:off x="1144270" y="5552440"/>
            <a:ext cx="1569720" cy="76708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17"/>
          <p:cNvSpPr/>
          <p:nvPr/>
        </p:nvSpPr>
        <p:spPr>
          <a:xfrm>
            <a:off x="5387340" y="784860"/>
            <a:ext cx="1972310" cy="64897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18"/>
          <p:cNvSpPr/>
          <p:nvPr/>
        </p:nvSpPr>
        <p:spPr>
          <a:xfrm>
            <a:off x="6483985" y="5395595"/>
            <a:ext cx="1574165" cy="60452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9"/>
          <p:cNvSpPr/>
          <p:nvPr/>
        </p:nvSpPr>
        <p:spPr>
          <a:xfrm>
            <a:off x="9210675" y="4624070"/>
            <a:ext cx="2600960" cy="997585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14755" y="5763260"/>
            <a:ext cx="146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选择“组织”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68315" y="925195"/>
            <a:ext cx="1603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直接搜索名称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483985" y="5518150"/>
            <a:ext cx="1485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“申请加入”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381490" y="4789170"/>
            <a:ext cx="2447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填写模板：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姓名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学号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联系方式</a:t>
            </a:r>
          </a:p>
        </p:txBody>
      </p:sp>
      <p:sp>
        <p:nvSpPr>
          <p:cNvPr id="30" name="箭头: 右 20"/>
          <p:cNvSpPr/>
          <p:nvPr/>
        </p:nvSpPr>
        <p:spPr>
          <a:xfrm>
            <a:off x="3703694" y="3697538"/>
            <a:ext cx="578792" cy="4804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25"/>
          <p:cNvSpPr/>
          <p:nvPr/>
        </p:nvSpPr>
        <p:spPr>
          <a:xfrm>
            <a:off x="7368409" y="3697617"/>
            <a:ext cx="578792" cy="4804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pic>
        <p:nvPicPr>
          <p:cNvPr id="4" name="图片 3" descr="C:\Users\000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75970" y="1156970"/>
            <a:ext cx="2680970" cy="5580380"/>
          </a:xfrm>
          <a:prstGeom prst="rect">
            <a:avLst/>
          </a:prstGeom>
        </p:spPr>
      </p:pic>
      <p:pic>
        <p:nvPicPr>
          <p:cNvPr id="5" name="图片 4" descr="C:\Users\000\Desktop\图片4.png图片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24375" y="1150620"/>
            <a:ext cx="2637155" cy="5541645"/>
          </a:xfrm>
          <a:prstGeom prst="rect">
            <a:avLst/>
          </a:prstGeom>
        </p:spPr>
      </p:pic>
      <p:pic>
        <p:nvPicPr>
          <p:cNvPr id="6" name="图片 5" descr="C:\Users\000\Desktop\图片3.png图片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100378" y="1149985"/>
            <a:ext cx="2675890" cy="5525770"/>
          </a:xfrm>
          <a:prstGeom prst="rect">
            <a:avLst/>
          </a:prstGeom>
        </p:spPr>
      </p:pic>
      <p:sp>
        <p:nvSpPr>
          <p:cNvPr id="30" name="箭头: 右 20"/>
          <p:cNvSpPr/>
          <p:nvPr/>
        </p:nvSpPr>
        <p:spPr>
          <a:xfrm>
            <a:off x="3703694" y="3697538"/>
            <a:ext cx="578792" cy="4804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25"/>
          <p:cNvSpPr/>
          <p:nvPr/>
        </p:nvSpPr>
        <p:spPr>
          <a:xfrm>
            <a:off x="7368409" y="3697617"/>
            <a:ext cx="578792" cy="4804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椭圆形 16"/>
          <p:cNvSpPr/>
          <p:nvPr/>
        </p:nvSpPr>
        <p:spPr>
          <a:xfrm>
            <a:off x="2584450" y="2378710"/>
            <a:ext cx="1879600" cy="893445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597785" y="2664460"/>
            <a:ext cx="191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选择“我的组织”</a:t>
            </a:r>
            <a:endParaRPr lang="en-US" altLang="zh-CN"/>
          </a:p>
        </p:txBody>
      </p:sp>
      <p:sp>
        <p:nvSpPr>
          <p:cNvPr id="24" name="对话气泡: 椭圆形 16"/>
          <p:cNvSpPr/>
          <p:nvPr/>
        </p:nvSpPr>
        <p:spPr>
          <a:xfrm>
            <a:off x="6147435" y="2473960"/>
            <a:ext cx="1953260" cy="82042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156325" y="2713355"/>
            <a:ext cx="191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选择“组织成员”</a:t>
            </a:r>
            <a:endParaRPr lang="en-US" altLang="zh-CN"/>
          </a:p>
        </p:txBody>
      </p:sp>
      <p:sp>
        <p:nvSpPr>
          <p:cNvPr id="35" name="对话气泡: 椭圆形 16"/>
          <p:cNvSpPr/>
          <p:nvPr/>
        </p:nvSpPr>
        <p:spPr>
          <a:xfrm>
            <a:off x="9887585" y="937260"/>
            <a:ext cx="1731010" cy="76708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015855" y="1141095"/>
            <a:ext cx="191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选择“升级”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18673" y="3429000"/>
            <a:ext cx="295465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54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答疑环节</a:t>
            </a:r>
            <a:endParaRPr lang="zh-CN" altLang="zh-CN" sz="4400" dirty="0"/>
          </a:p>
          <a:p>
            <a:pPr algn="ctr">
              <a:spcAft>
                <a:spcPts val="0"/>
              </a:spcAft>
            </a:pP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3679" r="5110" b="3372"/>
          <a:stretch>
            <a:fillRect/>
          </a:stretch>
        </p:blipFill>
        <p:spPr>
          <a:xfrm>
            <a:off x="3820238" y="1153823"/>
            <a:ext cx="1961926" cy="1960618"/>
          </a:xfrm>
          <a:prstGeom prst="ellipse">
            <a:avLst/>
          </a:prstGeom>
        </p:spPr>
      </p:pic>
      <p:pic>
        <p:nvPicPr>
          <p:cNvPr id="9" name="图片 8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19964" y="1153823"/>
            <a:ext cx="1962000" cy="20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6289"/>
            <a:ext cx="3606800" cy="1126992"/>
          </a:xfrm>
          <a:prstGeom prst="rect">
            <a:avLst/>
          </a:prstGeom>
        </p:spPr>
      </p:pic>
      <p:pic>
        <p:nvPicPr>
          <p:cNvPr id="10" name="图片 9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69201" y="86289"/>
            <a:ext cx="1064000" cy="108509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05976" y="2598003"/>
            <a:ext cx="502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latin typeface="华文行楷" panose="02010800040101010101" pitchFamily="2" charset="-122"/>
                <a:ea typeface="方正粗黑宋简体" panose="02000000000000000000" pitchFamily="2" charset="-122"/>
              </a:rPr>
              <a:t>谢谢聆听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5763" y="1160687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202180" y="2317750"/>
            <a:ext cx="7577455" cy="734695"/>
          </a:xfrm>
          <a:prstGeom prst="roundRect">
            <a:avLst/>
          </a:prstGeom>
          <a:noFill/>
          <a:ln w="38100">
            <a:solidFill>
              <a:srgbClr val="BC1E0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日常值班时间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：工作日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13:10-14:30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202180" y="3569970"/>
            <a:ext cx="7577455" cy="18376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各负责人提交的材料将于收到后的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两个工作日内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审核完成。</a:t>
            </a:r>
          </a:p>
          <a:p>
            <a:pPr algn="l">
              <a:lnSpc>
                <a:spcPct val="70000"/>
              </a:lnSpc>
            </a:pP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注：二课系统相关文件可在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第二课堂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QQ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答疑群（</a:t>
            </a: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950051746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）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内下载。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6ad9f54860ac393af1f881146218cc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9"/>
            <a:ext cx="4313767" cy="1347893"/>
          </a:xfrm>
          <a:prstGeom prst="rect">
            <a:avLst/>
          </a:prstGeom>
        </p:spPr>
      </p:pic>
      <p:pic>
        <p:nvPicPr>
          <p:cNvPr id="12" name="图片 11" descr="C:\Users\a9417\Desktop\团委\团徽团旗\团徽1024_1044.png团徽1024_10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95333" y="22220"/>
            <a:ext cx="1276806" cy="1302117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1648691" y="1352134"/>
            <a:ext cx="8762134" cy="4239042"/>
          </a:xfrm>
          <a:prstGeom prst="roundRect">
            <a:avLst/>
          </a:prstGeom>
          <a:solidFill>
            <a:srgbClr val="F8EDE5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13767" y="2915031"/>
            <a:ext cx="713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pitchFamily="34" charset="-122"/>
              </a:rPr>
              <a:t>时长分类及活动介绍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6088" y="4029322"/>
            <a:ext cx="41100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讲解员：实践部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209" y="1193111"/>
            <a:ext cx="2644642" cy="11501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97314" y="2514981"/>
            <a:ext cx="1894788" cy="1445260"/>
          </a:xfrm>
          <a:prstGeom prst="rect">
            <a:avLst/>
          </a:prstGeom>
          <a:solidFill>
            <a:srgbClr val="F8EDE5"/>
          </a:solidFill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8800" b="1" dirty="0">
                <a:solidFill>
                  <a:srgbClr val="C00000"/>
                </a:solidFill>
                <a:latin typeface="+mn-ea"/>
              </a:rPr>
              <a:t>02</a:t>
            </a:r>
            <a:endParaRPr lang="zh-CN" altLang="en-US" sz="6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每 学 年 时 长 总 览：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理 想 信 念 时 长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 低 于 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5 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 时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文 体 艺 术 时 长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 低 于 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5 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 时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实 践 志 愿 时 长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 低 于 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5 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 时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双 创 实 训 时 长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 低 于 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2 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 时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校 园 建 设 时 长 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 低 于 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2 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 时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每学年总时长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不低于</a:t>
            </a:r>
            <a:r>
              <a:rPr lang="en-US" altLang="zh-CN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60</a:t>
            </a:r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小时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，不足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60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小时“第二课堂成绩单”记为不及格。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注意：校园建设时长只对有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劳动教育</a:t>
            </a: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》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课程任务的学生（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即</a:t>
            </a:r>
            <a:r>
              <a:rPr lang="en-US" altLang="zh-CN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2020</a:t>
            </a: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级及以后在校本科生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）作考核要求 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894080" y="2205355"/>
            <a:ext cx="2880995" cy="294449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92200" y="2413635"/>
            <a:ext cx="2459355" cy="251333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15" y="3081655"/>
            <a:ext cx="204406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1524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理想信念类活动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141751" y="3710431"/>
            <a:ext cx="720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19"/>
          <p:cNvSpPr/>
          <p:nvPr/>
        </p:nvSpPr>
        <p:spPr>
          <a:xfrm>
            <a:off x="4984115" y="2467417"/>
            <a:ext cx="5990590" cy="2513330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7531" y="2391217"/>
            <a:ext cx="5723758" cy="247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理想信念活动主要是指可供学生参与的各级各类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思想引领活动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，如党课、团课培训、青马工程课程、国防教育活动以及思政主题讲座、报告、比赛等。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3" grpId="0" bldLvl="0" animBg="1"/>
      <p:bldP spid="3" grpId="1" bldLvl="0" animBg="1"/>
      <p:bldP spid="3" grpId="2" bldLvl="0" animBg="1"/>
      <p:bldP spid="4" grpId="0" bldLvl="0" animBg="1"/>
      <p:bldP spid="4" grpId="1" bldLvl="0" animBg="1"/>
      <p:bldP spid="4" grpId="2" bldLvl="0" animBg="1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894080" y="2205355"/>
            <a:ext cx="2880995" cy="294449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92200" y="2413635"/>
            <a:ext cx="2459355" cy="251333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15" y="3081655"/>
            <a:ext cx="204406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1524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文体艺术类活动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141751" y="3710431"/>
            <a:ext cx="720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19"/>
          <p:cNvSpPr/>
          <p:nvPr/>
        </p:nvSpPr>
        <p:spPr>
          <a:xfrm>
            <a:off x="5001895" y="2449637"/>
            <a:ext cx="5990590" cy="2513330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1506" y="2687423"/>
            <a:ext cx="5723758" cy="1856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文体艺术活动是指由学校、学院组织或认可的各类人文类讲座、文艺、体育等各级各类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校园文化活动及文体竞赛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   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3" grpId="0" bldLvl="0" animBg="1"/>
      <p:bldP spid="3" grpId="1" bldLvl="0" animBg="1"/>
      <p:bldP spid="3" grpId="2" bldLvl="0" animBg="1"/>
      <p:bldP spid="4" grpId="0" bldLvl="0" animBg="1"/>
      <p:bldP spid="4" grpId="1" bldLvl="0" animBg="1"/>
      <p:bldP spid="4" grpId="2" bldLvl="0" animBg="1"/>
      <p:bldP spid="7" grpId="0" bldLvl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894080" y="2205355"/>
            <a:ext cx="2880995" cy="294449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92200" y="2413635"/>
            <a:ext cx="2459355" cy="251333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15" y="3081655"/>
            <a:ext cx="204406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1524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实践志愿类活动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141751" y="3710431"/>
            <a:ext cx="720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19"/>
          <p:cNvSpPr/>
          <p:nvPr/>
        </p:nvSpPr>
        <p:spPr>
          <a:xfrm>
            <a:off x="5028565" y="1442289"/>
            <a:ext cx="5990590" cy="4909664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61981" y="1658388"/>
            <a:ext cx="5723758" cy="431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 实践志愿活动包括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社会实践服务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公益志愿服务。                 </a:t>
            </a:r>
            <a:endParaRPr lang="en-US" altLang="zh-CN" sz="2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社会实践服务活动是指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学生参与的校内外实践活动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，如暑期“三下乡”、寒假回访母校、社会调研、政策宣讲、校友寻访、勤工助学等。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        公益志愿服务活动是指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学生参与的各类校内外志愿公益活动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pitchFamily="34" charset="-122"/>
                <a:sym typeface="+mn-ea"/>
              </a:rPr>
              <a:t>，如“三支一扶”、西部计划、支教助残、社区服务、公益环保、赛会服务等。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3" grpId="0" bldLvl="0" animBg="1"/>
      <p:bldP spid="3" grpId="1" bldLvl="0" animBg="1"/>
      <p:bldP spid="3" grpId="2" bldLvl="0" animBg="1"/>
      <p:bldP spid="4" grpId="0" bldLvl="0" animBg="1"/>
      <p:bldP spid="4" grpId="1" bldLvl="0" animBg="1"/>
      <p:bldP spid="4" grpId="2" bldLvl="0" animBg="1"/>
      <p:bldP spid="7" grpId="0" bldLvl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84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6ad9f54860ac393af1f881146218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" y="44233"/>
            <a:ext cx="3769360" cy="1177786"/>
          </a:xfrm>
          <a:prstGeom prst="rect">
            <a:avLst/>
          </a:prstGeom>
        </p:spPr>
      </p:pic>
      <p:pic>
        <p:nvPicPr>
          <p:cNvPr id="14" name="图片 13" descr="C:\Users\a9417\Desktop\团委\团徽团旗\团徽1024_1044.png团徽1024_10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21571" y="42063"/>
            <a:ext cx="1097281" cy="1119033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681318" y="1156242"/>
            <a:ext cx="10533529" cy="5531429"/>
          </a:xfrm>
          <a:prstGeom prst="roundRect">
            <a:avLst/>
          </a:prstGeom>
          <a:solidFill>
            <a:srgbClr val="F8EEE6">
              <a:alpha val="6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4234" y="289697"/>
            <a:ext cx="3526189" cy="1533525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894080" y="2205355"/>
            <a:ext cx="2880995" cy="294449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92200" y="2413635"/>
            <a:ext cx="2459355" cy="2513330"/>
          </a:xfrm>
          <a:prstGeom prst="ellipse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  <a:effectLst>
            <a:outerShdw blurRad="203200" dist="1016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15" y="3081655"/>
            <a:ext cx="204406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152400" dist="152400" dir="2700000" algn="tl" rotWithShape="0">
                    <a:prstClr val="black">
                      <a:alpha val="6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双创实训类活动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4141751" y="3710431"/>
            <a:ext cx="720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19"/>
          <p:cNvSpPr/>
          <p:nvPr/>
        </p:nvSpPr>
        <p:spPr>
          <a:xfrm>
            <a:off x="4895215" y="1820170"/>
            <a:ext cx="5990590" cy="3807191"/>
          </a:xfrm>
          <a:prstGeom prst="round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12115" y="2070424"/>
            <a:ext cx="5723758" cy="370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双创实训类活动主要包括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创新创业活动和就业能力拓展实训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，是指由学院组织、学校或官方认可的各项校内外创新创业就业竞赛、创新创业就业培训及讲座、各类科技学术类讲座、科技学术竞赛和就业实习、岗位见习等。</a:t>
            </a:r>
          </a:p>
          <a:p>
            <a:pPr>
              <a:lnSpc>
                <a:spcPct val="200000"/>
              </a:lnSpc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2" grpId="2" bldLvl="0" animBg="1"/>
      <p:bldP spid="3" grpId="0" bldLvl="0" animBg="1"/>
      <p:bldP spid="3" grpId="1" bldLvl="0" animBg="1"/>
      <p:bldP spid="3" grpId="2" bldLvl="0" animBg="1"/>
      <p:bldP spid="4" grpId="0" bldLvl="0" animBg="1"/>
      <p:bldP spid="4" grpId="1" bldLvl="0" animBg="1"/>
      <p:bldP spid="4" grpId="2" bldLvl="0" animBg="1"/>
      <p:bldP spid="7" grpId="0" bldLvl="0" animBg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Y4YTdjYzY3ZDhiNjZkM2MyYjI2ZDBiMDcxNjNlNj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校团委模板 [自动保存的]</Template>
  <TotalTime>69</TotalTime>
  <Words>1673</Words>
  <Application>Microsoft Office PowerPoint</Application>
  <PresentationFormat>宽屏</PresentationFormat>
  <Paragraphs>123</Paragraphs>
  <Slides>29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等线 Light</vt:lpstr>
      <vt:lpstr>方正粗黑宋简体</vt:lpstr>
      <vt:lpstr>华文楷体</vt:lpstr>
      <vt:lpstr>华文行楷</vt:lpstr>
      <vt:lpstr>楷体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徐大炜</dc:creator>
  <cp:lastModifiedBy>Ou Jingxi</cp:lastModifiedBy>
  <cp:revision>116</cp:revision>
  <dcterms:created xsi:type="dcterms:W3CDTF">2022-04-22T02:59:00Z</dcterms:created>
  <dcterms:modified xsi:type="dcterms:W3CDTF">2022-05-17T04:50:24Z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DE3CD1918D3045989F1D7F0CEC139B38</vt:lpwstr>
  </property>
  <property fmtid="{D5CDD505-2E9C-101B-9397-08002B2CF9AE}" pid="3" name="KSOProductBuildVer">
    <vt:lpwstr>2052-11.1.0.11636</vt:lpwstr>
  </property>
</Properties>
</file>